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144"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6/27/2021</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4748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6/27/2021</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0169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6/27/2021</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5327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6/27/2021</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997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6/27/2021</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044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6/27/2021</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24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6/27/2021</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63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6/27/2021</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74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6/27/2021</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152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6/27/2021</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227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6/27/2021</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035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6/27/2021</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1073025726"/>
      </p:ext>
    </p:extLst>
  </p:cSld>
  <p:clrMap bg1="lt1" tx1="dk1" bg2="lt2" tx2="dk2" accent1="accent1" accent2="accent2" accent3="accent3" accent4="accent4" accent5="accent5" accent6="accent6" hlink="hlink" folHlink="folHlink"/>
  <p:sldLayoutIdLst>
    <p:sldLayoutId id="2147483689" r:id="rId1"/>
    <p:sldLayoutId id="2147483688" r:id="rId2"/>
    <p:sldLayoutId id="2147483687" r:id="rId3"/>
    <p:sldLayoutId id="2147483686" r:id="rId4"/>
    <p:sldLayoutId id="2147483678" r:id="rId5"/>
    <p:sldLayoutId id="2147483679" r:id="rId6"/>
    <p:sldLayoutId id="2147483684"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4680660-7E23-4F0F-A679-BF913E945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4" name="Picture 3" descr="Illuminated server room panel">
            <a:extLst>
              <a:ext uri="{FF2B5EF4-FFF2-40B4-BE49-F238E27FC236}">
                <a16:creationId xmlns:a16="http://schemas.microsoft.com/office/drawing/2014/main" id="{7C888766-62E6-43DA-9B8E-4FAFEFB65D31}"/>
              </a:ext>
            </a:extLst>
          </p:cNvPr>
          <p:cNvPicPr>
            <a:picLocks noChangeAspect="1"/>
          </p:cNvPicPr>
          <p:nvPr/>
        </p:nvPicPr>
        <p:blipFill rotWithShape="1">
          <a:blip r:embed="rId2">
            <a:duotone>
              <a:schemeClr val="accent1">
                <a:shade val="45000"/>
                <a:satMod val="135000"/>
              </a:schemeClr>
              <a:prstClr val="white"/>
            </a:duotone>
            <a:alphaModFix amt="35000"/>
          </a:blip>
          <a:srcRect t="15730"/>
          <a:stretch/>
        </p:blipFill>
        <p:spPr>
          <a:xfrm>
            <a:off x="20" y="-8877"/>
            <a:ext cx="12191980" cy="6858000"/>
          </a:xfrm>
          <a:prstGeom prst="rect">
            <a:avLst/>
          </a:prstGeom>
        </p:spPr>
      </p:pic>
      <p:sp>
        <p:nvSpPr>
          <p:cNvPr id="2" name="Başlık 1">
            <a:extLst>
              <a:ext uri="{FF2B5EF4-FFF2-40B4-BE49-F238E27FC236}">
                <a16:creationId xmlns:a16="http://schemas.microsoft.com/office/drawing/2014/main" id="{A81A0077-22A3-4D4F-AE0C-5D56D3D9F959}"/>
              </a:ext>
            </a:extLst>
          </p:cNvPr>
          <p:cNvSpPr>
            <a:spLocks noGrp="1"/>
          </p:cNvSpPr>
          <p:nvPr>
            <p:ph type="ctrTitle"/>
          </p:nvPr>
        </p:nvSpPr>
        <p:spPr>
          <a:xfrm>
            <a:off x="3880430" y="583345"/>
            <a:ext cx="7160357" cy="4164820"/>
          </a:xfrm>
        </p:spPr>
        <p:txBody>
          <a:bodyPr anchor="t">
            <a:normAutofit/>
          </a:bodyPr>
          <a:lstStyle/>
          <a:p>
            <a:pPr algn="r"/>
            <a:r>
              <a:rPr lang="tr-TR" sz="7200" dirty="0">
                <a:solidFill>
                  <a:srgbClr val="FFFFFF"/>
                </a:solidFill>
              </a:rPr>
              <a:t>SECURITY SYSTEMS</a:t>
            </a:r>
          </a:p>
        </p:txBody>
      </p:sp>
      <p:sp>
        <p:nvSpPr>
          <p:cNvPr id="3" name="Alt Başlık 2">
            <a:extLst>
              <a:ext uri="{FF2B5EF4-FFF2-40B4-BE49-F238E27FC236}">
                <a16:creationId xmlns:a16="http://schemas.microsoft.com/office/drawing/2014/main" id="{D3DB8465-3074-4EF5-9744-836E7AC78238}"/>
              </a:ext>
            </a:extLst>
          </p:cNvPr>
          <p:cNvSpPr>
            <a:spLocks noGrp="1"/>
          </p:cNvSpPr>
          <p:nvPr>
            <p:ph type="subTitle" idx="1"/>
          </p:nvPr>
        </p:nvSpPr>
        <p:spPr>
          <a:xfrm>
            <a:off x="1208228" y="4404050"/>
            <a:ext cx="8578699" cy="2072950"/>
          </a:xfrm>
        </p:spPr>
        <p:txBody>
          <a:bodyPr>
            <a:normAutofit/>
          </a:bodyPr>
          <a:lstStyle/>
          <a:p>
            <a:r>
              <a:rPr lang="tr-TR" sz="2800" dirty="0" err="1">
                <a:solidFill>
                  <a:srgbClr val="FFFFFF"/>
                </a:solidFill>
              </a:rPr>
              <a:t>Snort</a:t>
            </a:r>
            <a:r>
              <a:rPr lang="tr-TR" sz="2800" dirty="0">
                <a:solidFill>
                  <a:srgbClr val="FFFFFF"/>
                </a:solidFill>
              </a:rPr>
              <a:t> </a:t>
            </a:r>
            <a:r>
              <a:rPr lang="tr-TR" sz="2800" dirty="0" err="1">
                <a:solidFill>
                  <a:srgbClr val="FFFFFF"/>
                </a:solidFill>
              </a:rPr>
              <a:t>and</a:t>
            </a:r>
            <a:r>
              <a:rPr lang="tr-TR" sz="2800" dirty="0">
                <a:solidFill>
                  <a:srgbClr val="FFFFFF"/>
                </a:solidFill>
              </a:rPr>
              <a:t> how </a:t>
            </a:r>
            <a:r>
              <a:rPr lang="tr-TR" sz="2800" dirty="0" err="1">
                <a:solidFill>
                  <a:srgbClr val="FFFFFF"/>
                </a:solidFill>
              </a:rPr>
              <a:t>to</a:t>
            </a:r>
            <a:r>
              <a:rPr lang="tr-TR" sz="2800" dirty="0">
                <a:solidFill>
                  <a:srgbClr val="FFFFFF"/>
                </a:solidFill>
              </a:rPr>
              <a:t> </a:t>
            </a:r>
            <a:r>
              <a:rPr lang="tr-TR" sz="2800" dirty="0" err="1">
                <a:solidFill>
                  <a:srgbClr val="FFFFFF"/>
                </a:solidFill>
              </a:rPr>
              <a:t>use</a:t>
            </a:r>
            <a:r>
              <a:rPr lang="tr-TR" sz="2800" dirty="0">
                <a:solidFill>
                  <a:srgbClr val="FFFFFF"/>
                </a:solidFill>
              </a:rPr>
              <a:t> it? How it </a:t>
            </a:r>
            <a:r>
              <a:rPr lang="tr-TR" sz="2800" dirty="0" err="1">
                <a:solidFill>
                  <a:srgbClr val="FFFFFF"/>
                </a:solidFill>
              </a:rPr>
              <a:t>reports</a:t>
            </a:r>
            <a:r>
              <a:rPr lang="tr-TR" sz="2800" dirty="0">
                <a:solidFill>
                  <a:srgbClr val="FFFFFF"/>
                </a:solidFill>
              </a:rPr>
              <a:t> </a:t>
            </a:r>
            <a:r>
              <a:rPr lang="tr-TR" sz="2800" dirty="0" err="1">
                <a:solidFill>
                  <a:srgbClr val="FFFFFF"/>
                </a:solidFill>
              </a:rPr>
              <a:t>attacks</a:t>
            </a:r>
            <a:r>
              <a:rPr lang="tr-TR" sz="2800" dirty="0">
                <a:solidFill>
                  <a:srgbClr val="FFFFFF"/>
                </a:solidFill>
              </a:rPr>
              <a:t>?</a:t>
            </a:r>
          </a:p>
          <a:p>
            <a:r>
              <a:rPr lang="tr-TR" sz="2800" dirty="0">
                <a:solidFill>
                  <a:srgbClr val="FFFFFF"/>
                </a:solidFill>
              </a:rPr>
              <a:t>IBRAHIM DEVECI - 16030411052</a:t>
            </a:r>
          </a:p>
        </p:txBody>
      </p:sp>
      <p:sp>
        <p:nvSpPr>
          <p:cNvPr id="1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7"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29" name="Straight Connector 1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0"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1"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Tree>
    <p:extLst>
      <p:ext uri="{BB962C8B-B14F-4D97-AF65-F5344CB8AC3E}">
        <p14:creationId xmlns:p14="http://schemas.microsoft.com/office/powerpoint/2010/main" val="402506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7CA43C2-6BA6-4840-860E-8E6C2187FC70}"/>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4400" b="1" i="0" kern="1200" cap="all" baseline="0">
                <a:solidFill>
                  <a:schemeClr val="bg1"/>
                </a:solidFill>
                <a:latin typeface="+mj-lt"/>
                <a:ea typeface="+mj-ea"/>
                <a:cs typeface="+mj-cs"/>
              </a:rPr>
              <a:t>WHEN WE ARE DONE WE ARE SAVING IT AND CLOSING.</a:t>
            </a:r>
          </a:p>
        </p:txBody>
      </p:sp>
      <p:sp>
        <p:nvSpPr>
          <p:cNvPr id="26"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28"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4" name="İçerik Yer Tutucusu 3">
            <a:extLst>
              <a:ext uri="{FF2B5EF4-FFF2-40B4-BE49-F238E27FC236}">
                <a16:creationId xmlns:a16="http://schemas.microsoft.com/office/drawing/2014/main" id="{3CDAE77B-C0E8-41A3-8D88-22704A8BB850}"/>
              </a:ext>
            </a:extLst>
          </p:cNvPr>
          <p:cNvPicPr>
            <a:picLocks noGrp="1" noChangeAspect="1"/>
          </p:cNvPicPr>
          <p:nvPr>
            <p:ph idx="1"/>
          </p:nvPr>
        </p:nvPicPr>
        <p:blipFill>
          <a:blip r:embed="rId2"/>
          <a:stretch>
            <a:fillRect/>
          </a:stretch>
        </p:blipFill>
        <p:spPr>
          <a:xfrm>
            <a:off x="6583405" y="1598246"/>
            <a:ext cx="4376906" cy="4783504"/>
          </a:xfrm>
          <a:prstGeom prst="rect">
            <a:avLst/>
          </a:prstGeom>
        </p:spPr>
      </p:pic>
      <p:sp>
        <p:nvSpPr>
          <p:cNvPr id="30"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997606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C2023FE-C90C-4D39-82AA-0C5E2ABD1226}"/>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3200" b="1" i="0" kern="1200" cap="all" baseline="0">
                <a:solidFill>
                  <a:schemeClr val="bg1"/>
                </a:solidFill>
                <a:latin typeface="+mj-lt"/>
                <a:ea typeface="+mj-ea"/>
                <a:cs typeface="+mj-cs"/>
              </a:rPr>
              <a:t>LET’S START THE SNORT APPLICATION WITH COMMAND SHOWN IN IMAGE.</a:t>
            </a:r>
          </a:p>
        </p:txBody>
      </p:sp>
      <p:sp>
        <p:nvSpPr>
          <p:cNvPr id="26"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28"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4" name="İçerik Yer Tutucusu 3">
            <a:extLst>
              <a:ext uri="{FF2B5EF4-FFF2-40B4-BE49-F238E27FC236}">
                <a16:creationId xmlns:a16="http://schemas.microsoft.com/office/drawing/2014/main" id="{BF623AE4-8463-4B91-920F-D5EE6ADA86BD}"/>
              </a:ext>
            </a:extLst>
          </p:cNvPr>
          <p:cNvPicPr>
            <a:picLocks noGrp="1" noChangeAspect="1"/>
          </p:cNvPicPr>
          <p:nvPr>
            <p:ph idx="1"/>
          </p:nvPr>
        </p:nvPicPr>
        <p:blipFill>
          <a:blip r:embed="rId2"/>
          <a:stretch>
            <a:fillRect/>
          </a:stretch>
        </p:blipFill>
        <p:spPr>
          <a:xfrm>
            <a:off x="5986926" y="1977885"/>
            <a:ext cx="5569864" cy="4024226"/>
          </a:xfrm>
          <a:prstGeom prst="rect">
            <a:avLst/>
          </a:prstGeom>
        </p:spPr>
      </p:pic>
      <p:sp>
        <p:nvSpPr>
          <p:cNvPr id="30"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388610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33A44B4-79DE-45D2-BC5C-757ACF9E3C07}"/>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2000" b="1" i="0" kern="1200" cap="all" baseline="0">
                <a:solidFill>
                  <a:schemeClr val="bg1"/>
                </a:solidFill>
                <a:latin typeface="+mj-lt"/>
                <a:ea typeface="+mj-ea"/>
                <a:cs typeface="+mj-cs"/>
              </a:rPr>
              <a:t>Now snort ıs up and runnıng we are enterıng the command whıch ıs shown ın the ımage. Thıs command wıll adjust the snort to report the ıncomıng attacks for the parameters we have gıven before (the ıp address).</a:t>
            </a:r>
          </a:p>
        </p:txBody>
      </p:sp>
      <p:sp>
        <p:nvSpPr>
          <p:cNvPr id="26"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28"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4" name="İçerik Yer Tutucusu 3">
            <a:extLst>
              <a:ext uri="{FF2B5EF4-FFF2-40B4-BE49-F238E27FC236}">
                <a16:creationId xmlns:a16="http://schemas.microsoft.com/office/drawing/2014/main" id="{8487AE3D-8EB8-43E8-9763-383294FC5DD1}"/>
              </a:ext>
            </a:extLst>
          </p:cNvPr>
          <p:cNvPicPr>
            <a:picLocks noGrp="1" noChangeAspect="1"/>
          </p:cNvPicPr>
          <p:nvPr>
            <p:ph idx="1"/>
          </p:nvPr>
        </p:nvPicPr>
        <p:blipFill>
          <a:blip r:embed="rId2"/>
          <a:stretch>
            <a:fillRect/>
          </a:stretch>
        </p:blipFill>
        <p:spPr>
          <a:xfrm>
            <a:off x="5986926" y="1984847"/>
            <a:ext cx="5569864" cy="4010302"/>
          </a:xfrm>
          <a:prstGeom prst="rect">
            <a:avLst/>
          </a:prstGeom>
        </p:spPr>
      </p:pic>
      <p:sp>
        <p:nvSpPr>
          <p:cNvPr id="30"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921873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A6DCEF6-9D9E-4974-9855-A28352A5F1FD}"/>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3800" b="1" i="0" kern="1200" cap="all" baseline="0">
                <a:solidFill>
                  <a:schemeClr val="bg1"/>
                </a:solidFill>
                <a:latin typeface="+mj-lt"/>
                <a:ea typeface="+mj-ea"/>
                <a:cs typeface="+mj-cs"/>
              </a:rPr>
              <a:t>LET’S SIMULATE AN ATTACK WITH PINGING OUR PARROT OS IP ADRESS.</a:t>
            </a:r>
          </a:p>
        </p:txBody>
      </p:sp>
      <p:sp>
        <p:nvSpPr>
          <p:cNvPr id="26"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28"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4" name="İçerik Yer Tutucusu 3">
            <a:extLst>
              <a:ext uri="{FF2B5EF4-FFF2-40B4-BE49-F238E27FC236}">
                <a16:creationId xmlns:a16="http://schemas.microsoft.com/office/drawing/2014/main" id="{6D14A87D-E663-48AF-B465-947678AB1D14}"/>
              </a:ext>
            </a:extLst>
          </p:cNvPr>
          <p:cNvPicPr>
            <a:picLocks noGrp="1" noChangeAspect="1"/>
          </p:cNvPicPr>
          <p:nvPr>
            <p:ph idx="1"/>
          </p:nvPr>
        </p:nvPicPr>
        <p:blipFill>
          <a:blip r:embed="rId2"/>
          <a:stretch>
            <a:fillRect/>
          </a:stretch>
        </p:blipFill>
        <p:spPr>
          <a:xfrm>
            <a:off x="5986926" y="2534871"/>
            <a:ext cx="5569864" cy="2910253"/>
          </a:xfrm>
          <a:prstGeom prst="rect">
            <a:avLst/>
          </a:prstGeom>
        </p:spPr>
      </p:pic>
      <p:sp>
        <p:nvSpPr>
          <p:cNvPr id="30"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3088067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D1585FC-883F-4BDB-8318-94B50F4D3AED}"/>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3800" b="1" i="0" kern="1200" cap="all" baseline="0">
                <a:solidFill>
                  <a:schemeClr val="bg1"/>
                </a:solidFill>
                <a:latin typeface="+mj-lt"/>
                <a:ea typeface="+mj-ea"/>
                <a:cs typeface="+mj-cs"/>
              </a:rPr>
              <a:t>When we pıng our parrot os snort wıll gıve us reports lıke thıs.</a:t>
            </a:r>
          </a:p>
        </p:txBody>
      </p:sp>
      <p:sp>
        <p:nvSpPr>
          <p:cNvPr id="26"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28"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4" name="İçerik Yer Tutucusu 3">
            <a:extLst>
              <a:ext uri="{FF2B5EF4-FFF2-40B4-BE49-F238E27FC236}">
                <a16:creationId xmlns:a16="http://schemas.microsoft.com/office/drawing/2014/main" id="{70E367DE-AE62-46AF-A475-D2284380A4F0}"/>
              </a:ext>
            </a:extLst>
          </p:cNvPr>
          <p:cNvPicPr>
            <a:picLocks noGrp="1" noChangeAspect="1"/>
          </p:cNvPicPr>
          <p:nvPr>
            <p:ph idx="1"/>
          </p:nvPr>
        </p:nvPicPr>
        <p:blipFill>
          <a:blip r:embed="rId2"/>
          <a:stretch>
            <a:fillRect/>
          </a:stretch>
        </p:blipFill>
        <p:spPr>
          <a:xfrm>
            <a:off x="5447321" y="2673165"/>
            <a:ext cx="6744677" cy="1741535"/>
          </a:xfrm>
          <a:prstGeom prst="rect">
            <a:avLst/>
          </a:prstGeom>
        </p:spPr>
      </p:pic>
      <p:sp>
        <p:nvSpPr>
          <p:cNvPr id="30"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569558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F79DB94-2C5B-40F4-9D2C-869EDB113604}"/>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8000" b="1" i="0" kern="1200" cap="all" baseline="0">
                <a:solidFill>
                  <a:schemeClr val="bg1"/>
                </a:solidFill>
                <a:latin typeface="+mj-lt"/>
                <a:ea typeface="+mj-ea"/>
                <a:cs typeface="+mj-cs"/>
              </a:rPr>
              <a:t>THANK YOU!</a:t>
            </a:r>
          </a:p>
        </p:txBody>
      </p:sp>
      <p:sp>
        <p:nvSpPr>
          <p:cNvPr id="14"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7" name="Graphic 6" descr="Smiling Face with No Fill">
            <a:extLst>
              <a:ext uri="{FF2B5EF4-FFF2-40B4-BE49-F238E27FC236}">
                <a16:creationId xmlns:a16="http://schemas.microsoft.com/office/drawing/2014/main" id="{2CDC74D3-9A19-495C-914B-FA23D8DDB4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0106" y="1598246"/>
            <a:ext cx="4783504" cy="4783504"/>
          </a:xfrm>
          <a:prstGeom prst="rect">
            <a:avLst/>
          </a:prstGeom>
        </p:spPr>
      </p:pic>
      <p:sp>
        <p:nvSpPr>
          <p:cNvPr id="18"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3042737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4"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çerik Yer Tutucusu 3">
            <a:extLst>
              <a:ext uri="{FF2B5EF4-FFF2-40B4-BE49-F238E27FC236}">
                <a16:creationId xmlns:a16="http://schemas.microsoft.com/office/drawing/2014/main" id="{DD1AE889-338C-474D-A40E-47E9833CB3B9}"/>
              </a:ext>
            </a:extLst>
          </p:cNvPr>
          <p:cNvPicPr>
            <a:picLocks noGrp="1" noChangeAspect="1"/>
          </p:cNvPicPr>
          <p:nvPr>
            <p:ph idx="1"/>
          </p:nvPr>
        </p:nvPicPr>
        <p:blipFill rotWithShape="1">
          <a:blip r:embed="rId2"/>
          <a:srcRect r="8890" b="1"/>
          <a:stretch/>
        </p:blipFill>
        <p:spPr>
          <a:xfrm>
            <a:off x="20" y="10"/>
            <a:ext cx="12191980" cy="6857990"/>
          </a:xfrm>
          <a:prstGeom prst="rect">
            <a:avLst/>
          </a:prstGeom>
        </p:spPr>
      </p:pic>
      <p:sp>
        <p:nvSpPr>
          <p:cNvPr id="25" name="Rectangle 12">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24A137BE-CC0B-4538-9B57-DF8FC68B5870}"/>
              </a:ext>
            </a:extLst>
          </p:cNvPr>
          <p:cNvSpPr>
            <a:spLocks noGrp="1"/>
          </p:cNvSpPr>
          <p:nvPr>
            <p:ph type="title"/>
          </p:nvPr>
        </p:nvSpPr>
        <p:spPr>
          <a:xfrm>
            <a:off x="8168620" y="179970"/>
            <a:ext cx="4023360" cy="2802219"/>
          </a:xfrm>
        </p:spPr>
        <p:txBody>
          <a:bodyPr vert="horz" lIns="91440" tIns="45720" rIns="91440" bIns="45720" rtlCol="0" anchor="b">
            <a:normAutofit/>
          </a:bodyPr>
          <a:lstStyle/>
          <a:p>
            <a:r>
              <a:rPr lang="en-US" sz="3400" b="1" i="0" kern="1200" cap="all" baseline="0" dirty="0">
                <a:solidFill>
                  <a:schemeClr val="tx1"/>
                </a:solidFill>
                <a:latin typeface="+mj-lt"/>
                <a:ea typeface="+mj-ea"/>
                <a:cs typeface="+mj-cs"/>
              </a:rPr>
              <a:t>Firstly install Parrot OS into your Virtual Machine</a:t>
            </a:r>
          </a:p>
        </p:txBody>
      </p:sp>
    </p:spTree>
    <p:extLst>
      <p:ext uri="{BB962C8B-B14F-4D97-AF65-F5344CB8AC3E}">
        <p14:creationId xmlns:p14="http://schemas.microsoft.com/office/powerpoint/2010/main" val="274585389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BD1B9AC-6745-4DEF-A05D-A92CC699D9E7}"/>
              </a:ext>
            </a:extLst>
          </p:cNvPr>
          <p:cNvSpPr>
            <a:spLocks noGrp="1"/>
          </p:cNvSpPr>
          <p:nvPr>
            <p:ph type="title"/>
          </p:nvPr>
        </p:nvSpPr>
        <p:spPr>
          <a:xfrm>
            <a:off x="-392060" y="8313"/>
            <a:ext cx="4076460" cy="3626217"/>
          </a:xfrm>
        </p:spPr>
        <p:txBody>
          <a:bodyPr vert="horz" lIns="91440" tIns="45720" rIns="91440" bIns="45720" rtlCol="0" anchor="b">
            <a:normAutofit/>
          </a:bodyPr>
          <a:lstStyle/>
          <a:p>
            <a:pPr algn="r"/>
            <a:r>
              <a:rPr lang="en-US" sz="3400" b="1" i="0" kern="1200" cap="all" baseline="0" dirty="0">
                <a:solidFill>
                  <a:schemeClr val="bg1"/>
                </a:solidFill>
                <a:latin typeface="+mj-lt"/>
                <a:ea typeface="+mj-ea"/>
                <a:cs typeface="+mj-cs"/>
              </a:rPr>
              <a:t>After </a:t>
            </a:r>
            <a:r>
              <a:rPr lang="en-US" sz="3400" b="1" i="0" kern="1200" cap="all" baseline="0" dirty="0" err="1">
                <a:solidFill>
                  <a:schemeClr val="bg1"/>
                </a:solidFill>
                <a:latin typeface="+mj-lt"/>
                <a:ea typeface="+mj-ea"/>
                <a:cs typeface="+mj-cs"/>
              </a:rPr>
              <a:t>ıt</a:t>
            </a:r>
            <a:r>
              <a:rPr lang="en-US" sz="3400" b="1" i="0" kern="1200" cap="all" baseline="0" dirty="0">
                <a:solidFill>
                  <a:schemeClr val="bg1"/>
                </a:solidFill>
                <a:latin typeface="+mj-lt"/>
                <a:ea typeface="+mj-ea"/>
                <a:cs typeface="+mj-cs"/>
              </a:rPr>
              <a:t> </a:t>
            </a:r>
            <a:r>
              <a:rPr lang="en-US" sz="3400" b="1" i="0" kern="1200" cap="all" baseline="0" dirty="0" err="1">
                <a:solidFill>
                  <a:schemeClr val="bg1"/>
                </a:solidFill>
                <a:latin typeface="+mj-lt"/>
                <a:ea typeface="+mj-ea"/>
                <a:cs typeface="+mj-cs"/>
              </a:rPr>
              <a:t>ıs</a:t>
            </a:r>
            <a:r>
              <a:rPr lang="en-US" sz="3400" b="1" i="0" kern="1200" cap="all" baseline="0" dirty="0">
                <a:solidFill>
                  <a:schemeClr val="bg1"/>
                </a:solidFill>
                <a:latin typeface="+mj-lt"/>
                <a:ea typeface="+mj-ea"/>
                <a:cs typeface="+mj-cs"/>
              </a:rPr>
              <a:t> done </a:t>
            </a:r>
            <a:r>
              <a:rPr lang="en-US" sz="3400" b="1" i="0" kern="1200" cap="all" baseline="0" dirty="0" err="1">
                <a:solidFill>
                  <a:schemeClr val="bg1"/>
                </a:solidFill>
                <a:latin typeface="+mj-lt"/>
                <a:ea typeface="+mj-ea"/>
                <a:cs typeface="+mj-cs"/>
              </a:rPr>
              <a:t>wıth</a:t>
            </a:r>
            <a:r>
              <a:rPr lang="en-US" sz="3400" b="1" i="0" kern="1200" cap="all" baseline="0" dirty="0">
                <a:solidFill>
                  <a:schemeClr val="bg1"/>
                </a:solidFill>
                <a:latin typeface="+mj-lt"/>
                <a:ea typeface="+mj-ea"/>
                <a:cs typeface="+mj-cs"/>
              </a:rPr>
              <a:t> </a:t>
            </a:r>
            <a:r>
              <a:rPr lang="en-US" sz="3400" b="1" i="0" kern="1200" cap="all" baseline="0" dirty="0" err="1">
                <a:solidFill>
                  <a:schemeClr val="bg1"/>
                </a:solidFill>
                <a:latin typeface="+mj-lt"/>
                <a:ea typeface="+mj-ea"/>
                <a:cs typeface="+mj-cs"/>
              </a:rPr>
              <a:t>ınstallatıon</a:t>
            </a:r>
            <a:r>
              <a:rPr lang="en-US" sz="3400" b="1" i="0" kern="1200" cap="all" baseline="0" dirty="0">
                <a:solidFill>
                  <a:schemeClr val="bg1"/>
                </a:solidFill>
                <a:latin typeface="+mj-lt"/>
                <a:ea typeface="+mj-ea"/>
                <a:cs typeface="+mj-cs"/>
              </a:rPr>
              <a:t>, restart </a:t>
            </a:r>
            <a:r>
              <a:rPr lang="en-US" sz="3400" b="1" i="0" kern="1200" cap="all" baseline="0" dirty="0" err="1">
                <a:solidFill>
                  <a:schemeClr val="bg1"/>
                </a:solidFill>
                <a:latin typeface="+mj-lt"/>
                <a:ea typeface="+mj-ea"/>
                <a:cs typeface="+mj-cs"/>
              </a:rPr>
              <a:t>ıt</a:t>
            </a:r>
            <a:r>
              <a:rPr lang="en-US" sz="3400" b="1" i="0" kern="1200" cap="all" baseline="0" dirty="0">
                <a:solidFill>
                  <a:schemeClr val="bg1"/>
                </a:solidFill>
                <a:latin typeface="+mj-lt"/>
                <a:ea typeface="+mj-ea"/>
                <a:cs typeface="+mj-cs"/>
              </a:rPr>
              <a:t>.</a:t>
            </a:r>
          </a:p>
        </p:txBody>
      </p:sp>
      <p:pic>
        <p:nvPicPr>
          <p:cNvPr id="4" name="İçerik Yer Tutucusu 3">
            <a:extLst>
              <a:ext uri="{FF2B5EF4-FFF2-40B4-BE49-F238E27FC236}">
                <a16:creationId xmlns:a16="http://schemas.microsoft.com/office/drawing/2014/main" id="{26972604-B454-43A8-A7AA-1FE628535A34}"/>
              </a:ext>
            </a:extLst>
          </p:cNvPr>
          <p:cNvPicPr>
            <a:picLocks noGrp="1" noChangeAspect="1"/>
          </p:cNvPicPr>
          <p:nvPr>
            <p:ph idx="1"/>
          </p:nvPr>
        </p:nvPicPr>
        <p:blipFill rotWithShape="1">
          <a:blip r:embed="rId2">
            <a:alphaModFix/>
          </a:blip>
          <a:srcRect l="8445" r="-1" b="-1"/>
          <a:stretch/>
        </p:blipFill>
        <p:spPr>
          <a:xfrm>
            <a:off x="3797831" y="-2"/>
            <a:ext cx="8394169" cy="6858000"/>
          </a:xfrm>
          <a:prstGeom prst="rect">
            <a:avLst/>
          </a:prstGeom>
        </p:spPr>
      </p:pic>
      <p:sp>
        <p:nvSpPr>
          <p:cNvPr id="46"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57738" y="81499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16518" y="104429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50"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42198" y="1268720"/>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52" name="Straight Connector 5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9322" y="6274341"/>
            <a:ext cx="11353800"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0710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F0BC9BE-4005-4C47-B5A8-DDF595962B5C}"/>
              </a:ext>
            </a:extLst>
          </p:cNvPr>
          <p:cNvSpPr>
            <a:spLocks noGrp="1"/>
          </p:cNvSpPr>
          <p:nvPr>
            <p:ph type="title"/>
          </p:nvPr>
        </p:nvSpPr>
        <p:spPr>
          <a:xfrm>
            <a:off x="793159" y="1377146"/>
            <a:ext cx="4076460" cy="3626217"/>
          </a:xfrm>
        </p:spPr>
        <p:txBody>
          <a:bodyPr vert="horz" lIns="91440" tIns="45720" rIns="91440" bIns="45720" rtlCol="0" anchor="b">
            <a:normAutofit/>
          </a:bodyPr>
          <a:lstStyle/>
          <a:p>
            <a:pPr algn="r"/>
            <a:r>
              <a:rPr lang="tr-TR" sz="2800" b="1" cap="all" dirty="0" err="1">
                <a:solidFill>
                  <a:schemeClr val="bg1"/>
                </a:solidFill>
              </a:rPr>
              <a:t>When</a:t>
            </a:r>
            <a:r>
              <a:rPr lang="tr-TR" sz="2800" b="1" cap="all" dirty="0">
                <a:solidFill>
                  <a:schemeClr val="bg1"/>
                </a:solidFill>
              </a:rPr>
              <a:t> </a:t>
            </a:r>
            <a:r>
              <a:rPr lang="tr-TR" sz="2800" b="1" cap="all" dirty="0" err="1">
                <a:solidFill>
                  <a:schemeClr val="bg1"/>
                </a:solidFill>
              </a:rPr>
              <a:t>restart</a:t>
            </a:r>
            <a:r>
              <a:rPr lang="tr-TR" sz="2800" b="1" cap="all" dirty="0">
                <a:solidFill>
                  <a:schemeClr val="bg1"/>
                </a:solidFill>
              </a:rPr>
              <a:t> </a:t>
            </a:r>
            <a:r>
              <a:rPr lang="tr-TR" sz="2800" b="1" cap="all" dirty="0" err="1">
                <a:solidFill>
                  <a:schemeClr val="bg1"/>
                </a:solidFill>
              </a:rPr>
              <a:t>completed</a:t>
            </a:r>
            <a:r>
              <a:rPr lang="tr-TR" sz="2800" b="1" cap="all" dirty="0">
                <a:solidFill>
                  <a:schemeClr val="bg1"/>
                </a:solidFill>
              </a:rPr>
              <a:t> </a:t>
            </a:r>
            <a:r>
              <a:rPr lang="tr-TR" sz="2800" b="1" cap="all" dirty="0" err="1">
                <a:solidFill>
                  <a:schemeClr val="bg1"/>
                </a:solidFill>
              </a:rPr>
              <a:t>we</a:t>
            </a:r>
            <a:r>
              <a:rPr lang="tr-TR" sz="2800" b="1" cap="all" dirty="0">
                <a:solidFill>
                  <a:schemeClr val="bg1"/>
                </a:solidFill>
              </a:rPr>
              <a:t> </a:t>
            </a:r>
            <a:r>
              <a:rPr lang="tr-TR" sz="2800" b="1" cap="all" dirty="0" err="1">
                <a:solidFill>
                  <a:schemeClr val="bg1"/>
                </a:solidFill>
              </a:rPr>
              <a:t>are</a:t>
            </a:r>
            <a:r>
              <a:rPr lang="tr-TR" sz="2800" b="1" cap="all" dirty="0">
                <a:solidFill>
                  <a:schemeClr val="bg1"/>
                </a:solidFill>
              </a:rPr>
              <a:t> </a:t>
            </a:r>
            <a:r>
              <a:rPr lang="tr-TR" sz="2800" b="1" cap="all" dirty="0" err="1">
                <a:solidFill>
                  <a:schemeClr val="bg1"/>
                </a:solidFill>
              </a:rPr>
              <a:t>openıng</a:t>
            </a:r>
            <a:r>
              <a:rPr lang="tr-TR" sz="2800" b="1" cap="all" dirty="0">
                <a:solidFill>
                  <a:schemeClr val="bg1"/>
                </a:solidFill>
              </a:rPr>
              <a:t> </a:t>
            </a:r>
            <a:r>
              <a:rPr lang="tr-TR" sz="2800" b="1" cap="all" dirty="0" err="1">
                <a:solidFill>
                  <a:schemeClr val="bg1"/>
                </a:solidFill>
              </a:rPr>
              <a:t>command</a:t>
            </a:r>
            <a:r>
              <a:rPr lang="tr-TR" sz="2800" b="1" cap="all" dirty="0">
                <a:solidFill>
                  <a:schemeClr val="bg1"/>
                </a:solidFill>
              </a:rPr>
              <a:t> </a:t>
            </a:r>
            <a:r>
              <a:rPr lang="tr-TR" sz="2800" b="1" cap="all" dirty="0" err="1">
                <a:solidFill>
                  <a:schemeClr val="bg1"/>
                </a:solidFill>
              </a:rPr>
              <a:t>lıne</a:t>
            </a:r>
            <a:r>
              <a:rPr lang="tr-TR" sz="2800" b="1" cap="all" dirty="0">
                <a:solidFill>
                  <a:schemeClr val="bg1"/>
                </a:solidFill>
              </a:rPr>
              <a:t> </a:t>
            </a:r>
            <a:r>
              <a:rPr lang="tr-TR" sz="2800" b="1" cap="all" dirty="0" err="1">
                <a:solidFill>
                  <a:schemeClr val="bg1"/>
                </a:solidFill>
              </a:rPr>
              <a:t>and</a:t>
            </a:r>
            <a:r>
              <a:rPr lang="tr-TR" sz="2800" b="1" cap="all" dirty="0">
                <a:solidFill>
                  <a:schemeClr val="bg1"/>
                </a:solidFill>
              </a:rPr>
              <a:t> </a:t>
            </a:r>
            <a:r>
              <a:rPr lang="tr-TR" sz="2800" b="1" cap="all" dirty="0" err="1">
                <a:solidFill>
                  <a:schemeClr val="bg1"/>
                </a:solidFill>
              </a:rPr>
              <a:t>typıng</a:t>
            </a:r>
            <a:r>
              <a:rPr lang="tr-TR" sz="2800" b="1" cap="all" dirty="0">
                <a:solidFill>
                  <a:schemeClr val="bg1"/>
                </a:solidFill>
              </a:rPr>
              <a:t> </a:t>
            </a:r>
            <a:r>
              <a:rPr lang="tr-TR" sz="2800" b="1" cap="all" dirty="0" err="1">
                <a:solidFill>
                  <a:schemeClr val="bg1"/>
                </a:solidFill>
              </a:rPr>
              <a:t>sudo</a:t>
            </a:r>
            <a:r>
              <a:rPr lang="tr-TR" sz="2800" b="1" cap="all" dirty="0">
                <a:solidFill>
                  <a:schemeClr val="bg1"/>
                </a:solidFill>
              </a:rPr>
              <a:t> su </a:t>
            </a:r>
            <a:r>
              <a:rPr lang="tr-TR" sz="2800" b="1" cap="all" dirty="0" err="1">
                <a:solidFill>
                  <a:schemeClr val="bg1"/>
                </a:solidFill>
              </a:rPr>
              <a:t>then</a:t>
            </a:r>
            <a:r>
              <a:rPr lang="tr-TR" sz="2800" b="1" cap="all" dirty="0">
                <a:solidFill>
                  <a:schemeClr val="bg1"/>
                </a:solidFill>
              </a:rPr>
              <a:t> </a:t>
            </a:r>
            <a:r>
              <a:rPr lang="tr-TR" sz="2800" b="1" cap="all" dirty="0" err="1">
                <a:solidFill>
                  <a:schemeClr val="bg1"/>
                </a:solidFill>
              </a:rPr>
              <a:t>ıt</a:t>
            </a:r>
            <a:r>
              <a:rPr lang="tr-TR" sz="2800" b="1" cap="all" dirty="0">
                <a:solidFill>
                  <a:schemeClr val="bg1"/>
                </a:solidFill>
              </a:rPr>
              <a:t> </a:t>
            </a:r>
            <a:r>
              <a:rPr lang="tr-TR" sz="2800" b="1" cap="all" dirty="0" err="1">
                <a:solidFill>
                  <a:schemeClr val="bg1"/>
                </a:solidFill>
              </a:rPr>
              <a:t>asks</a:t>
            </a:r>
            <a:r>
              <a:rPr lang="tr-TR" sz="2800" b="1" cap="all" dirty="0">
                <a:solidFill>
                  <a:schemeClr val="bg1"/>
                </a:solidFill>
              </a:rPr>
              <a:t> </a:t>
            </a:r>
            <a:r>
              <a:rPr lang="tr-TR" sz="2800" b="1" cap="all" dirty="0" err="1">
                <a:solidFill>
                  <a:schemeClr val="bg1"/>
                </a:solidFill>
              </a:rPr>
              <a:t>for</a:t>
            </a:r>
            <a:r>
              <a:rPr lang="tr-TR" sz="2800" b="1" cap="all" dirty="0">
                <a:solidFill>
                  <a:schemeClr val="bg1"/>
                </a:solidFill>
              </a:rPr>
              <a:t> </a:t>
            </a:r>
            <a:r>
              <a:rPr lang="tr-TR" sz="2800" b="1" cap="all" dirty="0" err="1">
                <a:solidFill>
                  <a:schemeClr val="bg1"/>
                </a:solidFill>
              </a:rPr>
              <a:t>password</a:t>
            </a:r>
            <a:r>
              <a:rPr lang="tr-TR" sz="2800" b="1" cap="all" dirty="0">
                <a:solidFill>
                  <a:schemeClr val="bg1"/>
                </a:solidFill>
              </a:rPr>
              <a:t> </a:t>
            </a:r>
            <a:r>
              <a:rPr lang="tr-TR" sz="2800" b="1" cap="all" dirty="0" err="1">
                <a:solidFill>
                  <a:schemeClr val="bg1"/>
                </a:solidFill>
              </a:rPr>
              <a:t>for</a:t>
            </a:r>
            <a:r>
              <a:rPr lang="tr-TR" sz="2800" b="1" cap="all" dirty="0">
                <a:solidFill>
                  <a:schemeClr val="bg1"/>
                </a:solidFill>
              </a:rPr>
              <a:t> </a:t>
            </a:r>
            <a:r>
              <a:rPr lang="tr-TR" sz="2800" b="1" cap="all" dirty="0" err="1">
                <a:solidFill>
                  <a:schemeClr val="bg1"/>
                </a:solidFill>
              </a:rPr>
              <a:t>thıs</a:t>
            </a:r>
            <a:r>
              <a:rPr lang="tr-TR" sz="2800" b="1" cap="all" dirty="0">
                <a:solidFill>
                  <a:schemeClr val="bg1"/>
                </a:solidFill>
              </a:rPr>
              <a:t> </a:t>
            </a:r>
            <a:r>
              <a:rPr lang="tr-TR" sz="2800" b="1" cap="all" dirty="0" err="1">
                <a:solidFill>
                  <a:schemeClr val="bg1"/>
                </a:solidFill>
              </a:rPr>
              <a:t>os</a:t>
            </a:r>
            <a:r>
              <a:rPr lang="tr-TR" sz="2800" b="1" cap="all" dirty="0">
                <a:solidFill>
                  <a:schemeClr val="bg1"/>
                </a:solidFill>
              </a:rPr>
              <a:t> </a:t>
            </a:r>
            <a:r>
              <a:rPr lang="tr-TR" sz="2800" b="1" cap="all" dirty="0" err="1">
                <a:solidFill>
                  <a:schemeClr val="bg1"/>
                </a:solidFill>
              </a:rPr>
              <a:t>and</a:t>
            </a:r>
            <a:r>
              <a:rPr lang="tr-TR" sz="2800" b="1" cap="all" dirty="0">
                <a:solidFill>
                  <a:schemeClr val="bg1"/>
                </a:solidFill>
              </a:rPr>
              <a:t> </a:t>
            </a:r>
            <a:r>
              <a:rPr lang="tr-TR" sz="2800" b="1" cap="all" dirty="0" err="1">
                <a:solidFill>
                  <a:schemeClr val="bg1"/>
                </a:solidFill>
              </a:rPr>
              <a:t>we</a:t>
            </a:r>
            <a:r>
              <a:rPr lang="tr-TR" sz="2800" b="1" cap="all" dirty="0">
                <a:solidFill>
                  <a:schemeClr val="bg1"/>
                </a:solidFill>
              </a:rPr>
              <a:t> </a:t>
            </a:r>
            <a:r>
              <a:rPr lang="tr-TR" sz="2800" b="1" cap="all" dirty="0" err="1">
                <a:solidFill>
                  <a:schemeClr val="bg1"/>
                </a:solidFill>
              </a:rPr>
              <a:t>are</a:t>
            </a:r>
            <a:r>
              <a:rPr lang="tr-TR" sz="2800" b="1" cap="all" dirty="0">
                <a:solidFill>
                  <a:schemeClr val="bg1"/>
                </a:solidFill>
              </a:rPr>
              <a:t> </a:t>
            </a:r>
            <a:r>
              <a:rPr lang="tr-TR" sz="2800" b="1" cap="all" dirty="0" err="1">
                <a:solidFill>
                  <a:schemeClr val="bg1"/>
                </a:solidFill>
              </a:rPr>
              <a:t>typıng</a:t>
            </a:r>
            <a:r>
              <a:rPr lang="tr-TR" sz="2800" b="1" cap="all" dirty="0">
                <a:solidFill>
                  <a:schemeClr val="bg1"/>
                </a:solidFill>
              </a:rPr>
              <a:t> </a:t>
            </a:r>
            <a:r>
              <a:rPr lang="tr-TR" sz="2800" b="1" cap="all" dirty="0" err="1">
                <a:solidFill>
                  <a:schemeClr val="bg1"/>
                </a:solidFill>
              </a:rPr>
              <a:t>ıt</a:t>
            </a:r>
            <a:endParaRPr lang="en-US" sz="2800" b="1" i="0" kern="1200" cap="all" baseline="0" dirty="0">
              <a:solidFill>
                <a:schemeClr val="bg1"/>
              </a:solidFill>
              <a:latin typeface="+mj-lt"/>
              <a:ea typeface="+mj-ea"/>
              <a:cs typeface="+mj-cs"/>
            </a:endParaRPr>
          </a:p>
        </p:txBody>
      </p:sp>
      <p:pic>
        <p:nvPicPr>
          <p:cNvPr id="4" name="İçerik Yer Tutucusu 3">
            <a:extLst>
              <a:ext uri="{FF2B5EF4-FFF2-40B4-BE49-F238E27FC236}">
                <a16:creationId xmlns:a16="http://schemas.microsoft.com/office/drawing/2014/main" id="{0AD92105-EF34-41AC-9082-CB9258F5AFEF}"/>
              </a:ext>
            </a:extLst>
          </p:cNvPr>
          <p:cNvPicPr>
            <a:picLocks noGrp="1" noChangeAspect="1"/>
          </p:cNvPicPr>
          <p:nvPr>
            <p:ph idx="1"/>
          </p:nvPr>
        </p:nvPicPr>
        <p:blipFill>
          <a:blip r:embed="rId2">
            <a:alphaModFix/>
          </a:blip>
          <a:stretch>
            <a:fillRect/>
          </a:stretch>
        </p:blipFill>
        <p:spPr>
          <a:xfrm>
            <a:off x="5354391" y="583658"/>
            <a:ext cx="6734973" cy="4849180"/>
          </a:xfrm>
          <a:prstGeom prst="rect">
            <a:avLst/>
          </a:prstGeom>
        </p:spPr>
      </p:pic>
      <p:sp>
        <p:nvSpPr>
          <p:cNvPr id="13"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57738" y="81499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5"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16518" y="104429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7"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42198" y="1268720"/>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19" name="Straight Connector 1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9322" y="6274341"/>
            <a:ext cx="11353800"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334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210D6C0-52DB-426B-B876-7E35A7791D8F}"/>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tr-TR" sz="3200" b="1" cap="all" dirty="0" err="1">
                <a:solidFill>
                  <a:schemeClr val="bg1"/>
                </a:solidFill>
              </a:rPr>
              <a:t>Then</a:t>
            </a:r>
            <a:r>
              <a:rPr lang="tr-TR" sz="3200" b="1" cap="all" dirty="0">
                <a:solidFill>
                  <a:schemeClr val="bg1"/>
                </a:solidFill>
              </a:rPr>
              <a:t> </a:t>
            </a:r>
            <a:r>
              <a:rPr lang="tr-TR" sz="3200" b="1" cap="all" dirty="0" err="1">
                <a:solidFill>
                  <a:schemeClr val="bg1"/>
                </a:solidFill>
              </a:rPr>
              <a:t>we</a:t>
            </a:r>
            <a:r>
              <a:rPr lang="tr-TR" sz="3200" b="1" cap="all" dirty="0">
                <a:solidFill>
                  <a:schemeClr val="bg1"/>
                </a:solidFill>
              </a:rPr>
              <a:t> </a:t>
            </a:r>
            <a:r>
              <a:rPr lang="tr-TR" sz="3200" b="1" cap="all" dirty="0" err="1">
                <a:solidFill>
                  <a:schemeClr val="bg1"/>
                </a:solidFill>
              </a:rPr>
              <a:t>are</a:t>
            </a:r>
            <a:r>
              <a:rPr lang="tr-TR" sz="3200" b="1" cap="all" dirty="0">
                <a:solidFill>
                  <a:schemeClr val="bg1"/>
                </a:solidFill>
              </a:rPr>
              <a:t> </a:t>
            </a:r>
            <a:r>
              <a:rPr lang="tr-TR" sz="3200" b="1" cap="all" dirty="0" err="1">
                <a:solidFill>
                  <a:schemeClr val="bg1"/>
                </a:solidFill>
              </a:rPr>
              <a:t>enterıng</a:t>
            </a:r>
            <a:r>
              <a:rPr lang="tr-TR" sz="3200" b="1" cap="all" dirty="0">
                <a:solidFill>
                  <a:schemeClr val="bg1"/>
                </a:solidFill>
              </a:rPr>
              <a:t> </a:t>
            </a:r>
            <a:r>
              <a:rPr lang="tr-TR" sz="3200" b="1" cap="all" dirty="0" err="1">
                <a:solidFill>
                  <a:schemeClr val="bg1"/>
                </a:solidFill>
              </a:rPr>
              <a:t>apt-get</a:t>
            </a:r>
            <a:r>
              <a:rPr lang="tr-TR" sz="3200" b="1" cap="all" dirty="0">
                <a:solidFill>
                  <a:schemeClr val="bg1"/>
                </a:solidFill>
              </a:rPr>
              <a:t> </a:t>
            </a:r>
            <a:r>
              <a:rPr lang="tr-TR" sz="3200" b="1" cap="all" dirty="0" err="1">
                <a:solidFill>
                  <a:schemeClr val="bg1"/>
                </a:solidFill>
              </a:rPr>
              <a:t>ınstall</a:t>
            </a:r>
            <a:r>
              <a:rPr lang="tr-TR" sz="3200" b="1" cap="all" dirty="0">
                <a:solidFill>
                  <a:schemeClr val="bg1"/>
                </a:solidFill>
              </a:rPr>
              <a:t> </a:t>
            </a:r>
            <a:r>
              <a:rPr lang="tr-TR" sz="3200" b="1" cap="all" dirty="0" err="1">
                <a:solidFill>
                  <a:schemeClr val="bg1"/>
                </a:solidFill>
              </a:rPr>
              <a:t>snort</a:t>
            </a:r>
            <a:r>
              <a:rPr lang="tr-TR" sz="3200" b="1" cap="all" dirty="0">
                <a:solidFill>
                  <a:schemeClr val="bg1"/>
                </a:solidFill>
              </a:rPr>
              <a:t> </a:t>
            </a:r>
            <a:r>
              <a:rPr lang="tr-TR" sz="3200" b="1" cap="all" dirty="0" err="1">
                <a:solidFill>
                  <a:schemeClr val="bg1"/>
                </a:solidFill>
              </a:rPr>
              <a:t>command</a:t>
            </a:r>
            <a:r>
              <a:rPr lang="tr-TR" sz="3200" b="1" cap="all" dirty="0">
                <a:solidFill>
                  <a:schemeClr val="bg1"/>
                </a:solidFill>
              </a:rPr>
              <a:t> </a:t>
            </a:r>
            <a:r>
              <a:rPr lang="tr-TR" sz="3200" b="1" cap="all" dirty="0" err="1">
                <a:solidFill>
                  <a:schemeClr val="bg1"/>
                </a:solidFill>
              </a:rPr>
              <a:t>to</a:t>
            </a:r>
            <a:r>
              <a:rPr lang="tr-TR" sz="3200" b="1" cap="all" dirty="0">
                <a:solidFill>
                  <a:schemeClr val="bg1"/>
                </a:solidFill>
              </a:rPr>
              <a:t> </a:t>
            </a:r>
            <a:r>
              <a:rPr lang="tr-TR" sz="3200" b="1" cap="all" dirty="0" err="1">
                <a:solidFill>
                  <a:schemeClr val="bg1"/>
                </a:solidFill>
              </a:rPr>
              <a:t>ınstall</a:t>
            </a:r>
            <a:r>
              <a:rPr lang="tr-TR" sz="3200" b="1" cap="all" dirty="0">
                <a:solidFill>
                  <a:schemeClr val="bg1"/>
                </a:solidFill>
              </a:rPr>
              <a:t> </a:t>
            </a:r>
            <a:r>
              <a:rPr lang="tr-TR" sz="3200" b="1" cap="all" dirty="0" err="1">
                <a:solidFill>
                  <a:schemeClr val="bg1"/>
                </a:solidFill>
              </a:rPr>
              <a:t>snort</a:t>
            </a:r>
            <a:r>
              <a:rPr lang="tr-TR" sz="3200" b="1" cap="all" dirty="0">
                <a:solidFill>
                  <a:schemeClr val="bg1"/>
                </a:solidFill>
              </a:rPr>
              <a:t> </a:t>
            </a:r>
            <a:r>
              <a:rPr lang="tr-TR" sz="3200" b="1" cap="all" dirty="0" err="1">
                <a:solidFill>
                  <a:schemeClr val="bg1"/>
                </a:solidFill>
              </a:rPr>
              <a:t>to</a:t>
            </a:r>
            <a:r>
              <a:rPr lang="tr-TR" sz="3200" b="1" cap="all" dirty="0">
                <a:solidFill>
                  <a:schemeClr val="bg1"/>
                </a:solidFill>
              </a:rPr>
              <a:t> </a:t>
            </a:r>
            <a:r>
              <a:rPr lang="tr-TR" sz="3200" b="1" cap="all" dirty="0" err="1">
                <a:solidFill>
                  <a:schemeClr val="bg1"/>
                </a:solidFill>
              </a:rPr>
              <a:t>our</a:t>
            </a:r>
            <a:r>
              <a:rPr lang="tr-TR" sz="3200" b="1" cap="all" dirty="0">
                <a:solidFill>
                  <a:schemeClr val="bg1"/>
                </a:solidFill>
              </a:rPr>
              <a:t> </a:t>
            </a:r>
            <a:r>
              <a:rPr lang="tr-TR" sz="3200" b="1" cap="all" dirty="0" err="1">
                <a:solidFill>
                  <a:schemeClr val="bg1"/>
                </a:solidFill>
              </a:rPr>
              <a:t>parrot</a:t>
            </a:r>
            <a:r>
              <a:rPr lang="tr-TR" sz="3200" b="1" cap="all" dirty="0">
                <a:solidFill>
                  <a:schemeClr val="bg1"/>
                </a:solidFill>
              </a:rPr>
              <a:t> </a:t>
            </a:r>
            <a:r>
              <a:rPr lang="tr-TR" sz="3200" b="1" cap="all" dirty="0" err="1">
                <a:solidFill>
                  <a:schemeClr val="bg1"/>
                </a:solidFill>
              </a:rPr>
              <a:t>os</a:t>
            </a:r>
            <a:endParaRPr lang="en-US" sz="3200" b="1" i="0" kern="1200" cap="all" baseline="0" dirty="0">
              <a:solidFill>
                <a:schemeClr val="bg1"/>
              </a:solidFill>
              <a:latin typeface="+mj-lt"/>
              <a:ea typeface="+mj-ea"/>
              <a:cs typeface="+mj-cs"/>
            </a:endParaRPr>
          </a:p>
        </p:txBody>
      </p:sp>
      <p:sp>
        <p:nvSpPr>
          <p:cNvPr id="13"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4" name="İçerik Yer Tutucusu 3">
            <a:extLst>
              <a:ext uri="{FF2B5EF4-FFF2-40B4-BE49-F238E27FC236}">
                <a16:creationId xmlns:a16="http://schemas.microsoft.com/office/drawing/2014/main" id="{6C63A2BF-48F1-468F-A843-66F37C8A71CE}"/>
              </a:ext>
            </a:extLst>
          </p:cNvPr>
          <p:cNvPicPr>
            <a:picLocks noGrp="1" noChangeAspect="1"/>
          </p:cNvPicPr>
          <p:nvPr>
            <p:ph idx="1"/>
          </p:nvPr>
        </p:nvPicPr>
        <p:blipFill>
          <a:blip r:embed="rId2"/>
          <a:stretch>
            <a:fillRect/>
          </a:stretch>
        </p:blipFill>
        <p:spPr>
          <a:xfrm>
            <a:off x="5986926" y="2061433"/>
            <a:ext cx="5569864" cy="3857130"/>
          </a:xfrm>
          <a:prstGeom prst="rect">
            <a:avLst/>
          </a:prstGeom>
        </p:spPr>
      </p:pic>
      <p:sp>
        <p:nvSpPr>
          <p:cNvPr id="17"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2949898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B5538B6-8415-41C2-A778-58A99862784F}"/>
              </a:ext>
            </a:extLst>
          </p:cNvPr>
          <p:cNvSpPr>
            <a:spLocks noGrp="1"/>
          </p:cNvSpPr>
          <p:nvPr>
            <p:ph type="title"/>
          </p:nvPr>
        </p:nvSpPr>
        <p:spPr>
          <a:xfrm>
            <a:off x="457200" y="1598246"/>
            <a:ext cx="4412419" cy="3626217"/>
          </a:xfrm>
        </p:spPr>
        <p:txBody>
          <a:bodyPr vert="horz" lIns="91440" tIns="45720" rIns="91440" bIns="45720" rtlCol="0" anchor="t">
            <a:normAutofit fontScale="90000"/>
          </a:bodyPr>
          <a:lstStyle/>
          <a:p>
            <a:pPr algn="r"/>
            <a:r>
              <a:rPr lang="tr-TR" sz="3200" b="1" i="0" kern="1200" cap="all" baseline="0" dirty="0">
                <a:solidFill>
                  <a:schemeClr val="bg1"/>
                </a:solidFill>
                <a:latin typeface="+mj-lt"/>
                <a:ea typeface="+mj-ea"/>
                <a:cs typeface="+mj-cs"/>
              </a:rPr>
              <a:t>FOR FURTHER STEPS WE ARE INSTALLING LEAFPAD WHICH IS A EQUAL TO NOTEPAD IN WINDOWS OS.</a:t>
            </a:r>
            <a:br>
              <a:rPr lang="tr-TR" sz="3200" b="1" i="0" kern="1200" cap="all" baseline="0" dirty="0">
                <a:solidFill>
                  <a:schemeClr val="bg1"/>
                </a:solidFill>
                <a:latin typeface="+mj-lt"/>
                <a:ea typeface="+mj-ea"/>
                <a:cs typeface="+mj-cs"/>
              </a:rPr>
            </a:br>
            <a:r>
              <a:rPr lang="tr-TR" sz="3200" b="1" i="0" kern="1200" cap="all" baseline="0" dirty="0" err="1">
                <a:solidFill>
                  <a:schemeClr val="bg1"/>
                </a:solidFill>
                <a:latin typeface="+mj-lt"/>
                <a:ea typeface="+mj-ea"/>
                <a:cs typeface="+mj-cs"/>
              </a:rPr>
              <a:t>For</a:t>
            </a:r>
            <a:r>
              <a:rPr lang="tr-TR" sz="3200" b="1" i="0" kern="1200" cap="all" baseline="0" dirty="0">
                <a:solidFill>
                  <a:schemeClr val="bg1"/>
                </a:solidFill>
                <a:latin typeface="+mj-lt"/>
                <a:ea typeface="+mj-ea"/>
                <a:cs typeface="+mj-cs"/>
              </a:rPr>
              <a:t> </a:t>
            </a:r>
            <a:r>
              <a:rPr lang="tr-TR" sz="3200" b="1" i="0" kern="1200" cap="all" baseline="0" dirty="0" err="1">
                <a:solidFill>
                  <a:schemeClr val="bg1"/>
                </a:solidFill>
                <a:latin typeface="+mj-lt"/>
                <a:ea typeface="+mj-ea"/>
                <a:cs typeface="+mj-cs"/>
              </a:rPr>
              <a:t>thıs</a:t>
            </a:r>
            <a:r>
              <a:rPr lang="tr-TR" sz="3200" b="1" i="0" kern="1200" cap="all" baseline="0" dirty="0">
                <a:solidFill>
                  <a:schemeClr val="bg1"/>
                </a:solidFill>
                <a:latin typeface="+mj-lt"/>
                <a:ea typeface="+mj-ea"/>
                <a:cs typeface="+mj-cs"/>
              </a:rPr>
              <a:t> </a:t>
            </a:r>
            <a:r>
              <a:rPr lang="tr-TR" sz="3200" b="1" i="0" kern="1200" cap="all" baseline="0" dirty="0" err="1">
                <a:solidFill>
                  <a:schemeClr val="bg1"/>
                </a:solidFill>
                <a:latin typeface="+mj-lt"/>
                <a:ea typeface="+mj-ea"/>
                <a:cs typeface="+mj-cs"/>
              </a:rPr>
              <a:t>we</a:t>
            </a:r>
            <a:r>
              <a:rPr lang="tr-TR" sz="3200" b="1" i="0" kern="1200" cap="all" baseline="0" dirty="0">
                <a:solidFill>
                  <a:schemeClr val="bg1"/>
                </a:solidFill>
                <a:latin typeface="+mj-lt"/>
                <a:ea typeface="+mj-ea"/>
                <a:cs typeface="+mj-cs"/>
              </a:rPr>
              <a:t> </a:t>
            </a:r>
            <a:r>
              <a:rPr lang="tr-TR" sz="3200" b="1" i="0" kern="1200" cap="all" baseline="0" dirty="0" err="1">
                <a:solidFill>
                  <a:schemeClr val="bg1"/>
                </a:solidFill>
                <a:latin typeface="+mj-lt"/>
                <a:ea typeface="+mj-ea"/>
                <a:cs typeface="+mj-cs"/>
              </a:rPr>
              <a:t>are</a:t>
            </a:r>
            <a:r>
              <a:rPr lang="tr-TR" sz="3200" b="1" i="0" kern="1200" cap="all" baseline="0" dirty="0">
                <a:solidFill>
                  <a:schemeClr val="bg1"/>
                </a:solidFill>
                <a:latin typeface="+mj-lt"/>
                <a:ea typeface="+mj-ea"/>
                <a:cs typeface="+mj-cs"/>
              </a:rPr>
              <a:t> </a:t>
            </a:r>
            <a:r>
              <a:rPr lang="tr-TR" sz="3200" b="1" i="0" kern="1200" cap="all" baseline="0" dirty="0" err="1">
                <a:solidFill>
                  <a:schemeClr val="bg1"/>
                </a:solidFill>
                <a:latin typeface="+mj-lt"/>
                <a:ea typeface="+mj-ea"/>
                <a:cs typeface="+mj-cs"/>
              </a:rPr>
              <a:t>enterıng</a:t>
            </a:r>
            <a:r>
              <a:rPr lang="tr-TR" sz="3200" b="1" i="0" kern="1200" cap="all" baseline="0" dirty="0">
                <a:solidFill>
                  <a:schemeClr val="bg1"/>
                </a:solidFill>
                <a:latin typeface="+mj-lt"/>
                <a:ea typeface="+mj-ea"/>
                <a:cs typeface="+mj-cs"/>
              </a:rPr>
              <a:t> </a:t>
            </a:r>
            <a:r>
              <a:rPr lang="tr-TR" sz="3200" b="1" i="0" kern="1200" cap="all" baseline="0" dirty="0" err="1">
                <a:solidFill>
                  <a:schemeClr val="bg1"/>
                </a:solidFill>
                <a:latin typeface="+mj-lt"/>
                <a:ea typeface="+mj-ea"/>
                <a:cs typeface="+mj-cs"/>
              </a:rPr>
              <a:t>sudo</a:t>
            </a:r>
            <a:r>
              <a:rPr lang="tr-TR" sz="3200" b="1" i="0" kern="1200" cap="all" baseline="0" dirty="0">
                <a:solidFill>
                  <a:schemeClr val="bg1"/>
                </a:solidFill>
                <a:latin typeface="+mj-lt"/>
                <a:ea typeface="+mj-ea"/>
                <a:cs typeface="+mj-cs"/>
              </a:rPr>
              <a:t> </a:t>
            </a:r>
            <a:r>
              <a:rPr lang="tr-TR" sz="3200" b="1" i="0" kern="1200" cap="all" baseline="0" dirty="0" err="1">
                <a:solidFill>
                  <a:schemeClr val="bg1"/>
                </a:solidFill>
                <a:latin typeface="+mj-lt"/>
                <a:ea typeface="+mj-ea"/>
                <a:cs typeface="+mj-cs"/>
              </a:rPr>
              <a:t>apt</a:t>
            </a:r>
            <a:r>
              <a:rPr lang="tr-TR" sz="3200" b="1" i="0" kern="1200" cap="all" baseline="0" dirty="0">
                <a:solidFill>
                  <a:schemeClr val="bg1"/>
                </a:solidFill>
                <a:latin typeface="+mj-lt"/>
                <a:ea typeface="+mj-ea"/>
                <a:cs typeface="+mj-cs"/>
              </a:rPr>
              <a:t> </a:t>
            </a:r>
            <a:r>
              <a:rPr lang="tr-TR" sz="3200" b="1" i="0" kern="1200" cap="all" baseline="0" dirty="0" err="1">
                <a:solidFill>
                  <a:schemeClr val="bg1"/>
                </a:solidFill>
                <a:latin typeface="+mj-lt"/>
                <a:ea typeface="+mj-ea"/>
                <a:cs typeface="+mj-cs"/>
              </a:rPr>
              <a:t>ınstall</a:t>
            </a:r>
            <a:r>
              <a:rPr lang="tr-TR" sz="3200" b="1" i="0" kern="1200" cap="all" baseline="0" dirty="0">
                <a:solidFill>
                  <a:schemeClr val="bg1"/>
                </a:solidFill>
                <a:latin typeface="+mj-lt"/>
                <a:ea typeface="+mj-ea"/>
                <a:cs typeface="+mj-cs"/>
              </a:rPr>
              <a:t> </a:t>
            </a:r>
            <a:r>
              <a:rPr lang="tr-TR" sz="3200" b="1" i="0" kern="1200" cap="all" baseline="0" dirty="0" err="1">
                <a:solidFill>
                  <a:schemeClr val="bg1"/>
                </a:solidFill>
                <a:latin typeface="+mj-lt"/>
                <a:ea typeface="+mj-ea"/>
                <a:cs typeface="+mj-cs"/>
              </a:rPr>
              <a:t>leafpad</a:t>
            </a:r>
            <a:r>
              <a:rPr lang="tr-TR" sz="3200" b="1" i="0" kern="1200" cap="all" baseline="0" dirty="0">
                <a:solidFill>
                  <a:schemeClr val="bg1"/>
                </a:solidFill>
                <a:latin typeface="+mj-lt"/>
                <a:ea typeface="+mj-ea"/>
                <a:cs typeface="+mj-cs"/>
              </a:rPr>
              <a:t> </a:t>
            </a:r>
            <a:r>
              <a:rPr lang="tr-TR" sz="3200" b="1" i="0" kern="1200" cap="all" baseline="0" dirty="0" err="1">
                <a:solidFill>
                  <a:schemeClr val="bg1"/>
                </a:solidFill>
                <a:latin typeface="+mj-lt"/>
                <a:ea typeface="+mj-ea"/>
                <a:cs typeface="+mj-cs"/>
              </a:rPr>
              <a:t>command</a:t>
            </a:r>
            <a:r>
              <a:rPr lang="tr-TR" sz="3200" b="1" i="0" kern="1200" cap="all" baseline="0" dirty="0">
                <a:solidFill>
                  <a:schemeClr val="bg1"/>
                </a:solidFill>
                <a:latin typeface="+mj-lt"/>
                <a:ea typeface="+mj-ea"/>
                <a:cs typeface="+mj-cs"/>
              </a:rPr>
              <a:t>.</a:t>
            </a:r>
            <a:endParaRPr lang="en-US" sz="3200" b="1" i="0" kern="1200" cap="all" baseline="0" dirty="0">
              <a:solidFill>
                <a:schemeClr val="bg1"/>
              </a:solidFill>
              <a:latin typeface="+mj-lt"/>
              <a:ea typeface="+mj-ea"/>
              <a:cs typeface="+mj-cs"/>
            </a:endParaRPr>
          </a:p>
        </p:txBody>
      </p:sp>
      <p:sp>
        <p:nvSpPr>
          <p:cNvPr id="13"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4" name="İçerik Yer Tutucusu 3">
            <a:extLst>
              <a:ext uri="{FF2B5EF4-FFF2-40B4-BE49-F238E27FC236}">
                <a16:creationId xmlns:a16="http://schemas.microsoft.com/office/drawing/2014/main" id="{8EE682D5-D159-45B3-A262-6E277FD992E9}"/>
              </a:ext>
            </a:extLst>
          </p:cNvPr>
          <p:cNvPicPr>
            <a:picLocks noGrp="1" noChangeAspect="1"/>
          </p:cNvPicPr>
          <p:nvPr>
            <p:ph idx="1"/>
          </p:nvPr>
        </p:nvPicPr>
        <p:blipFill>
          <a:blip r:embed="rId2"/>
          <a:stretch>
            <a:fillRect/>
          </a:stretch>
        </p:blipFill>
        <p:spPr>
          <a:xfrm>
            <a:off x="5986926" y="2082320"/>
            <a:ext cx="5569864" cy="3815356"/>
          </a:xfrm>
          <a:prstGeom prst="rect">
            <a:avLst/>
          </a:prstGeom>
        </p:spPr>
      </p:pic>
      <p:sp>
        <p:nvSpPr>
          <p:cNvPr id="17"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3169337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 name="Straight Connector 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7" name="Rectangle 10">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B6FB63B-BCDA-43BA-8216-5C50DE1958AE}"/>
              </a:ext>
            </a:extLst>
          </p:cNvPr>
          <p:cNvSpPr>
            <a:spLocks noGrp="1"/>
          </p:cNvSpPr>
          <p:nvPr>
            <p:ph type="title"/>
          </p:nvPr>
        </p:nvSpPr>
        <p:spPr>
          <a:xfrm>
            <a:off x="457200" y="1598246"/>
            <a:ext cx="4412419" cy="3626217"/>
          </a:xfrm>
        </p:spPr>
        <p:txBody>
          <a:bodyPr vert="horz" lIns="91440" tIns="45720" rIns="91440" bIns="45720" rtlCol="0" anchor="t">
            <a:normAutofit/>
          </a:bodyPr>
          <a:lstStyle/>
          <a:p>
            <a:r>
              <a:rPr lang="tr-TR" sz="2400" b="1" i="0" kern="1200" cap="all" baseline="0" dirty="0">
                <a:solidFill>
                  <a:schemeClr val="bg1"/>
                </a:solidFill>
                <a:latin typeface="+mj-lt"/>
                <a:ea typeface="+mj-ea"/>
                <a:cs typeface="+mj-cs"/>
              </a:rPr>
              <a:t>WHEN WE ARE DONE WITH LEAFPAD WE ARE ENTERING THE COMMAND LEAFPAD /ETC/SNORT/SNORT.CONF TO CONFIGURE SNORT.</a:t>
            </a:r>
            <a:endParaRPr lang="en-US" sz="2400" b="1" i="0" kern="1200" cap="all" baseline="0" dirty="0">
              <a:solidFill>
                <a:schemeClr val="bg1"/>
              </a:solidFill>
              <a:latin typeface="+mj-lt"/>
              <a:ea typeface="+mj-ea"/>
              <a:cs typeface="+mj-cs"/>
            </a:endParaRPr>
          </a:p>
        </p:txBody>
      </p:sp>
      <p:sp>
        <p:nvSpPr>
          <p:cNvPr id="8"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4" name="İçerik Yer Tutucusu 3">
            <a:extLst>
              <a:ext uri="{FF2B5EF4-FFF2-40B4-BE49-F238E27FC236}">
                <a16:creationId xmlns:a16="http://schemas.microsoft.com/office/drawing/2014/main" id="{909DE82C-C1E1-4058-B619-272651CFDC7C}"/>
              </a:ext>
            </a:extLst>
          </p:cNvPr>
          <p:cNvPicPr>
            <a:picLocks noGrp="1" noChangeAspect="1"/>
          </p:cNvPicPr>
          <p:nvPr>
            <p:ph idx="1"/>
          </p:nvPr>
        </p:nvPicPr>
        <p:blipFill>
          <a:blip r:embed="rId2"/>
          <a:stretch>
            <a:fillRect/>
          </a:stretch>
        </p:blipFill>
        <p:spPr>
          <a:xfrm>
            <a:off x="5483375" y="2618"/>
            <a:ext cx="6708625" cy="4736787"/>
          </a:xfrm>
          <a:prstGeom prst="rect">
            <a:avLst/>
          </a:prstGeom>
        </p:spPr>
      </p:pic>
      <p:sp>
        <p:nvSpPr>
          <p:cNvPr id="17"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2327851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çerik Yer Tutucusu 3">
            <a:extLst>
              <a:ext uri="{FF2B5EF4-FFF2-40B4-BE49-F238E27FC236}">
                <a16:creationId xmlns:a16="http://schemas.microsoft.com/office/drawing/2014/main" id="{D68359BF-5E00-43F0-A422-C3F96CF487E5}"/>
              </a:ext>
            </a:extLst>
          </p:cNvPr>
          <p:cNvPicPr>
            <a:picLocks noGrp="1" noChangeAspect="1"/>
          </p:cNvPicPr>
          <p:nvPr>
            <p:ph idx="1"/>
          </p:nvPr>
        </p:nvPicPr>
        <p:blipFill rotWithShape="1">
          <a:blip r:embed="rId2"/>
          <a:srcRect r="13798" b="-1"/>
          <a:stretch/>
        </p:blipFill>
        <p:spPr>
          <a:xfrm>
            <a:off x="20" y="10"/>
            <a:ext cx="12188932" cy="6857990"/>
          </a:xfrm>
          <a:prstGeom prst="rect">
            <a:avLst/>
          </a:prstGeom>
        </p:spPr>
      </p:pic>
      <p:sp>
        <p:nvSpPr>
          <p:cNvPr id="22" name="Rectangle 21">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F19D7B3-4023-4929-9532-6EB6BDC74B9E}"/>
              </a:ext>
            </a:extLst>
          </p:cNvPr>
          <p:cNvSpPr>
            <a:spLocks noGrp="1"/>
          </p:cNvSpPr>
          <p:nvPr>
            <p:ph type="title"/>
          </p:nvPr>
        </p:nvSpPr>
        <p:spPr>
          <a:xfrm>
            <a:off x="1524000" y="4416721"/>
            <a:ext cx="9144000" cy="1152663"/>
          </a:xfrm>
        </p:spPr>
        <p:txBody>
          <a:bodyPr vert="horz" lIns="91440" tIns="45720" rIns="91440" bIns="45720" rtlCol="0" anchor="b">
            <a:normAutofit/>
          </a:bodyPr>
          <a:lstStyle/>
          <a:p>
            <a:pPr algn="ctr"/>
            <a:r>
              <a:rPr lang="en-US" sz="2400" b="1" i="0" kern="1200" cap="all" baseline="0" dirty="0">
                <a:solidFill>
                  <a:schemeClr val="bg1"/>
                </a:solidFill>
                <a:latin typeface="+mj-lt"/>
                <a:ea typeface="+mj-ea"/>
                <a:cs typeface="+mj-cs"/>
              </a:rPr>
              <a:t>In the </a:t>
            </a:r>
            <a:r>
              <a:rPr lang="en-US" sz="2400" b="1" i="0" kern="1200" cap="all" baseline="0" dirty="0" err="1">
                <a:solidFill>
                  <a:schemeClr val="bg1"/>
                </a:solidFill>
                <a:latin typeface="+mj-lt"/>
                <a:ea typeface="+mj-ea"/>
                <a:cs typeface="+mj-cs"/>
              </a:rPr>
              <a:t>confıguratıon</a:t>
            </a:r>
            <a:r>
              <a:rPr lang="en-US" sz="2400" b="1" i="0" kern="1200" cap="all" baseline="0" dirty="0">
                <a:solidFill>
                  <a:schemeClr val="bg1"/>
                </a:solidFill>
                <a:latin typeface="+mj-lt"/>
                <a:ea typeface="+mj-ea"/>
                <a:cs typeface="+mj-cs"/>
              </a:rPr>
              <a:t> </a:t>
            </a:r>
            <a:r>
              <a:rPr lang="en-US" sz="2400" b="1" i="0" kern="1200" cap="all" baseline="0" dirty="0" err="1">
                <a:solidFill>
                  <a:schemeClr val="bg1"/>
                </a:solidFill>
                <a:latin typeface="+mj-lt"/>
                <a:ea typeface="+mj-ea"/>
                <a:cs typeface="+mj-cs"/>
              </a:rPr>
              <a:t>lıst</a:t>
            </a:r>
            <a:r>
              <a:rPr lang="en-US" sz="2400" b="1" i="0" kern="1200" cap="all" baseline="0" dirty="0">
                <a:solidFill>
                  <a:schemeClr val="bg1"/>
                </a:solidFill>
                <a:latin typeface="+mj-lt"/>
                <a:ea typeface="+mj-ea"/>
                <a:cs typeface="+mj-cs"/>
              </a:rPr>
              <a:t> we are </a:t>
            </a:r>
            <a:r>
              <a:rPr lang="en-US" sz="2400" b="1" i="0" kern="1200" cap="all" baseline="0" dirty="0" err="1">
                <a:solidFill>
                  <a:schemeClr val="bg1"/>
                </a:solidFill>
                <a:latin typeface="+mj-lt"/>
                <a:ea typeface="+mj-ea"/>
                <a:cs typeface="+mj-cs"/>
              </a:rPr>
              <a:t>usıng</a:t>
            </a:r>
            <a:r>
              <a:rPr lang="en-US" sz="2400" b="1" i="0" kern="1200" cap="all" baseline="0" dirty="0">
                <a:solidFill>
                  <a:schemeClr val="bg1"/>
                </a:solidFill>
                <a:latin typeface="+mj-lt"/>
                <a:ea typeface="+mj-ea"/>
                <a:cs typeface="+mj-cs"/>
              </a:rPr>
              <a:t> the </a:t>
            </a:r>
            <a:r>
              <a:rPr lang="en-US" sz="2400" b="1" i="0" kern="1200" cap="all" baseline="0" dirty="0" err="1">
                <a:solidFill>
                  <a:schemeClr val="bg1"/>
                </a:solidFill>
                <a:latin typeface="+mj-lt"/>
                <a:ea typeface="+mj-ea"/>
                <a:cs typeface="+mj-cs"/>
              </a:rPr>
              <a:t>ctrl+f</a:t>
            </a:r>
            <a:r>
              <a:rPr lang="en-US" sz="2400" b="1" i="0" kern="1200" cap="all" baseline="0" dirty="0">
                <a:solidFill>
                  <a:schemeClr val="bg1"/>
                </a:solidFill>
                <a:latin typeface="+mj-lt"/>
                <a:ea typeface="+mj-ea"/>
                <a:cs typeface="+mj-cs"/>
              </a:rPr>
              <a:t> command the </a:t>
            </a:r>
            <a:r>
              <a:rPr lang="en-US" sz="2400" b="1" i="0" kern="1200" cap="all" baseline="0" dirty="0" err="1">
                <a:solidFill>
                  <a:schemeClr val="bg1"/>
                </a:solidFill>
                <a:latin typeface="+mj-lt"/>
                <a:ea typeface="+mj-ea"/>
                <a:cs typeface="+mj-cs"/>
              </a:rPr>
              <a:t>fınd</a:t>
            </a:r>
            <a:r>
              <a:rPr lang="en-US" sz="2400" b="1" i="0" kern="1200" cap="all" baseline="0" dirty="0">
                <a:solidFill>
                  <a:schemeClr val="bg1"/>
                </a:solidFill>
                <a:latin typeface="+mj-lt"/>
                <a:ea typeface="+mj-ea"/>
                <a:cs typeface="+mj-cs"/>
              </a:rPr>
              <a:t> the related part we  want</a:t>
            </a:r>
          </a:p>
        </p:txBody>
      </p:sp>
    </p:spTree>
    <p:extLst>
      <p:ext uri="{BB962C8B-B14F-4D97-AF65-F5344CB8AC3E}">
        <p14:creationId xmlns:p14="http://schemas.microsoft.com/office/powerpoint/2010/main" val="2311833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çerik Yer Tutucusu 3">
            <a:extLst>
              <a:ext uri="{FF2B5EF4-FFF2-40B4-BE49-F238E27FC236}">
                <a16:creationId xmlns:a16="http://schemas.microsoft.com/office/drawing/2014/main" id="{E73AC906-9CBD-4DC5-A443-53B2C38C0E85}"/>
              </a:ext>
            </a:extLst>
          </p:cNvPr>
          <p:cNvPicPr>
            <a:picLocks noGrp="1" noChangeAspect="1"/>
          </p:cNvPicPr>
          <p:nvPr>
            <p:ph idx="1"/>
          </p:nvPr>
        </p:nvPicPr>
        <p:blipFill rotWithShape="1">
          <a:blip r:embed="rId2"/>
          <a:srcRect r="16022" b="1"/>
          <a:stretch/>
        </p:blipFill>
        <p:spPr>
          <a:xfrm>
            <a:off x="20" y="10"/>
            <a:ext cx="12188932" cy="6857990"/>
          </a:xfrm>
          <a:prstGeom prst="rect">
            <a:avLst/>
          </a:prstGeom>
        </p:spPr>
      </p:pic>
      <p:sp>
        <p:nvSpPr>
          <p:cNvPr id="22" name="Rectangle 21">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73FA580-585D-4FE2-8943-BFC9926F802F}"/>
              </a:ext>
            </a:extLst>
          </p:cNvPr>
          <p:cNvSpPr>
            <a:spLocks noGrp="1"/>
          </p:cNvSpPr>
          <p:nvPr>
            <p:ph type="title"/>
          </p:nvPr>
        </p:nvSpPr>
        <p:spPr>
          <a:xfrm>
            <a:off x="6242183" y="0"/>
            <a:ext cx="5946768" cy="4530069"/>
          </a:xfrm>
        </p:spPr>
        <p:txBody>
          <a:bodyPr vert="horz" lIns="91440" tIns="45720" rIns="91440" bIns="45720" rtlCol="0" anchor="b">
            <a:normAutofit/>
          </a:bodyPr>
          <a:lstStyle/>
          <a:p>
            <a:pPr algn="ctr"/>
            <a:r>
              <a:rPr lang="en-US" sz="1800" b="1" i="0" kern="1200" cap="all" baseline="0" dirty="0">
                <a:solidFill>
                  <a:schemeClr val="bg1"/>
                </a:solidFill>
                <a:latin typeface="+mj-lt"/>
                <a:ea typeface="+mj-ea"/>
                <a:cs typeface="+mj-cs"/>
              </a:rPr>
              <a:t>WHEN WE FIND THE IPVAR HOME_NET PART IN THE CONFIGURATION LIST WE ARE OPENING A NEW COMMAND TERMINAL AND TYPING IFCONFIG TO GET OUR IP WHICH IS HIGHLIGHTED IN THE IMAGE. LETS COPY THE IP AND PASTE IT INTO CONFIGURATION.</a:t>
            </a:r>
          </a:p>
        </p:txBody>
      </p:sp>
    </p:spTree>
    <p:extLst>
      <p:ext uri="{BB962C8B-B14F-4D97-AF65-F5344CB8AC3E}">
        <p14:creationId xmlns:p14="http://schemas.microsoft.com/office/powerpoint/2010/main" val="1175852944"/>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emplate>Ion Boardroom</Template>
  <TotalTime>123</TotalTime>
  <Words>284</Words>
  <Application>Microsoft Office PowerPoint</Application>
  <PresentationFormat>Geniş ekran</PresentationFormat>
  <Paragraphs>17</Paragraphs>
  <Slides>15</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15</vt:i4>
      </vt:variant>
    </vt:vector>
  </HeadingPairs>
  <TitlesOfParts>
    <vt:vector size="19" baseType="lpstr">
      <vt:lpstr>Arial</vt:lpstr>
      <vt:lpstr>Gill Sans Nova</vt:lpstr>
      <vt:lpstr>Univers</vt:lpstr>
      <vt:lpstr>GradientVTI</vt:lpstr>
      <vt:lpstr>SECURITY SYSTEMS</vt:lpstr>
      <vt:lpstr>Firstly install Parrot OS into your Virtual Machine</vt:lpstr>
      <vt:lpstr>After ıt ıs done wıth ınstallatıon, restart ıt.</vt:lpstr>
      <vt:lpstr>When restart completed we are openıng command lıne and typıng sudo su then ıt asks for password for thıs os and we are typıng ıt</vt:lpstr>
      <vt:lpstr>Then we are enterıng apt-get ınstall snort command to ınstall snort to our parrot os</vt:lpstr>
      <vt:lpstr>FOR FURTHER STEPS WE ARE INSTALLING LEAFPAD WHICH IS A EQUAL TO NOTEPAD IN WINDOWS OS. For thıs we are enterıng sudo apt ınstall leafpad command.</vt:lpstr>
      <vt:lpstr>WHEN WE ARE DONE WITH LEAFPAD WE ARE ENTERING THE COMMAND LEAFPAD /ETC/SNORT/SNORT.CONF TO CONFIGURE SNORT.</vt:lpstr>
      <vt:lpstr>In the confıguratıon lıst we are usıng the ctrl+f command the fınd the related part we  want</vt:lpstr>
      <vt:lpstr>WHEN WE FIND THE IPVAR HOME_NET PART IN THE CONFIGURATION LIST WE ARE OPENING A NEW COMMAND TERMINAL AND TYPING IFCONFIG TO GET OUR IP WHICH IS HIGHLIGHTED IN THE IMAGE. LETS COPY THE IP AND PASTE IT INTO CONFIGURATION.</vt:lpstr>
      <vt:lpstr>WHEN WE ARE DONE WE ARE SAVING IT AND CLOSING.</vt:lpstr>
      <vt:lpstr>LET’S START THE SNORT APPLICATION WITH COMMAND SHOWN IN IMAGE.</vt:lpstr>
      <vt:lpstr>Now snort ıs up and runnıng we are enterıng the command whıch ıs shown ın the ımage. Thıs command wıll adjust the snort to report the ıncomıng attacks for the parameters we have gıven before (the ıp address).</vt:lpstr>
      <vt:lpstr>LET’S SIMULATE AN ATTACK WITH PINGING OUR PARROT OS IP ADRESS.</vt:lpstr>
      <vt:lpstr>When we pıng our parrot os snort wıll gıve us reports lıke thıs.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SYSTEMS</dc:title>
  <dc:creator>İBRAHİM DEVECİ</dc:creator>
  <cp:lastModifiedBy>İBRAHİM DEVECİ</cp:lastModifiedBy>
  <cp:revision>8</cp:revision>
  <dcterms:created xsi:type="dcterms:W3CDTF">2021-06-27T13:42:05Z</dcterms:created>
  <dcterms:modified xsi:type="dcterms:W3CDTF">2021-06-27T15:46:12Z</dcterms:modified>
</cp:coreProperties>
</file>